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3" r:id="rId6"/>
    <p:sldId id="259" r:id="rId7"/>
    <p:sldId id="264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97" autoAdjust="0"/>
  </p:normalViewPr>
  <p:slideViewPr>
    <p:cSldViewPr>
      <p:cViewPr varScale="1">
        <p:scale>
          <a:sx n="66" d="100"/>
          <a:sy n="66" d="100"/>
        </p:scale>
        <p:origin x="-403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F2F3-460D-4FB7-9BB7-3586FDFF2D38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138-FDDC-4A68-B27A-DE0053E45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9965946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F2F3-460D-4FB7-9BB7-3586FDFF2D38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138-FDDC-4A68-B27A-DE0053E45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30294031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F2F3-460D-4FB7-9BB7-3586FDFF2D38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138-FDDC-4A68-B27A-DE0053E45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9277280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F2F3-460D-4FB7-9BB7-3586FDFF2D38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138-FDDC-4A68-B27A-DE0053E45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089391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F2F3-460D-4FB7-9BB7-3586FDFF2D38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138-FDDC-4A68-B27A-DE0053E45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7960261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F2F3-460D-4FB7-9BB7-3586FDFF2D38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138-FDDC-4A68-B27A-DE0053E45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9561567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F2F3-460D-4FB7-9BB7-3586FDFF2D38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138-FDDC-4A68-B27A-DE0053E45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319192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F2F3-460D-4FB7-9BB7-3586FDFF2D38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138-FDDC-4A68-B27A-DE0053E45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742107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F2F3-460D-4FB7-9BB7-3586FDFF2D38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138-FDDC-4A68-B27A-DE0053E45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5243377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F2F3-460D-4FB7-9BB7-3586FDFF2D38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138-FDDC-4A68-B27A-DE0053E45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9167596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F2F3-460D-4FB7-9BB7-3586FDFF2D38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138-FDDC-4A68-B27A-DE0053E45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63321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8F2F3-460D-4FB7-9BB7-3586FDFF2D38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58138-FDDC-4A68-B27A-DE0053E45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9390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219200"/>
            <a:ext cx="7772400" cy="1470025"/>
          </a:xfrm>
        </p:spPr>
        <p:txBody>
          <a:bodyPr/>
          <a:lstStyle/>
          <a:p>
            <a:r>
              <a:rPr lang="en-US" dirty="0" smtClean="0"/>
              <a:t>Religious Authority and </a:t>
            </a:r>
            <a:r>
              <a:rPr lang="en-US" dirty="0" smtClean="0"/>
              <a:t>Beliefs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 the Eighteenth Century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By </a:t>
            </a:r>
            <a:r>
              <a:rPr lang="en-US" sz="2000" dirty="0" err="1" smtClean="0">
                <a:solidFill>
                  <a:schemeClr val="tx1"/>
                </a:solidFill>
              </a:rPr>
              <a:t>Nic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Blommel</a:t>
            </a:r>
            <a:r>
              <a:rPr lang="en-US" sz="2000" dirty="0" smtClean="0">
                <a:solidFill>
                  <a:schemeClr val="tx1"/>
                </a:solidFill>
              </a:rPr>
              <a:t> and Nathan </a:t>
            </a:r>
            <a:r>
              <a:rPr lang="en-US" sz="2000" dirty="0" err="1" smtClean="0">
                <a:solidFill>
                  <a:schemeClr val="tx1"/>
                </a:solidFill>
              </a:rPr>
              <a:t>Sippel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99547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Background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Rural areas</a:t>
            </a:r>
          </a:p>
          <a:p>
            <a:pPr lvl="1"/>
            <a:r>
              <a:rPr lang="en-US" dirty="0" smtClean="0"/>
              <a:t>Most remained committed Christians</a:t>
            </a:r>
          </a:p>
          <a:p>
            <a:pPr lvl="1"/>
            <a:r>
              <a:rPr lang="en-US" dirty="0" smtClean="0"/>
              <a:t>Local traditions</a:t>
            </a:r>
          </a:p>
          <a:p>
            <a:r>
              <a:rPr lang="en-US" dirty="0" smtClean="0"/>
              <a:t>In the cities</a:t>
            </a:r>
          </a:p>
          <a:p>
            <a:pPr lvl="1"/>
            <a:r>
              <a:rPr lang="en-US" dirty="0" smtClean="0"/>
              <a:t>Tensions between authorities and the people</a:t>
            </a:r>
          </a:p>
          <a:p>
            <a:pPr lvl="1"/>
            <a:r>
              <a:rPr lang="en-US" dirty="0" smtClean="0"/>
              <a:t>Criticism of popular religious practices by elites</a:t>
            </a:r>
          </a:p>
        </p:txBody>
      </p:sp>
    </p:spTree>
    <p:extLst>
      <p:ext uri="{BB962C8B-B14F-4D97-AF65-F5344CB8AC3E}">
        <p14:creationId xmlns="" xmlns:p14="http://schemas.microsoft.com/office/powerpoint/2010/main" val="23264438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Church Hierarchy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Parish church</a:t>
            </a:r>
          </a:p>
          <a:p>
            <a:pPr lvl="1"/>
            <a:r>
              <a:rPr lang="en-US" dirty="0" smtClean="0"/>
              <a:t>Community records, charity, and orphan care</a:t>
            </a:r>
          </a:p>
          <a:p>
            <a:pPr lvl="1"/>
            <a:r>
              <a:rPr lang="en-US" dirty="0" smtClean="0"/>
              <a:t>Education</a:t>
            </a:r>
          </a:p>
          <a:p>
            <a:r>
              <a:rPr lang="en-US" dirty="0" smtClean="0"/>
              <a:t>Christian Monarchs</a:t>
            </a:r>
          </a:p>
          <a:p>
            <a:pPr lvl="1"/>
            <a:r>
              <a:rPr lang="en-US" dirty="0" smtClean="0"/>
              <a:t>Spain- deeply Catholic</a:t>
            </a:r>
          </a:p>
          <a:p>
            <a:pPr lvl="1"/>
            <a:r>
              <a:rPr lang="en-US" dirty="0" smtClean="0"/>
              <a:t>Austria-more practical clerical contribution to society</a:t>
            </a:r>
          </a:p>
          <a:p>
            <a:pPr lvl="1"/>
            <a:r>
              <a:rPr lang="en-US" dirty="0" smtClean="0"/>
              <a:t>France-Jesuits became to powerful, Louis XIV forced them out 1763</a:t>
            </a:r>
          </a:p>
        </p:txBody>
      </p:sp>
      <p:pic>
        <p:nvPicPr>
          <p:cNvPr id="7170" name="Picture 2" descr="https://encrypted-tbn1.gstatic.com/images?q=tbn:ANd9GcT6WrlOWmu1i7TTtU1RxEFnJtLrKOFJOyVPd0uLHQFH7gpp5Ic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514600"/>
            <a:ext cx="2914650" cy="15716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352555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Protestant Revival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Medieval practices abolished</a:t>
            </a:r>
          </a:p>
          <a:p>
            <a:pPr lvl="1"/>
            <a:r>
              <a:rPr lang="en-US" dirty="0" smtClean="0"/>
              <a:t>Idolatry</a:t>
            </a:r>
          </a:p>
          <a:p>
            <a:pPr lvl="1"/>
            <a:r>
              <a:rPr lang="en-US" dirty="0" smtClean="0"/>
              <a:t>Saint worship</a:t>
            </a:r>
          </a:p>
          <a:p>
            <a:pPr lvl="1"/>
            <a:r>
              <a:rPr lang="en-US" dirty="0" smtClean="0"/>
              <a:t>Pageantry </a:t>
            </a:r>
          </a:p>
          <a:p>
            <a:r>
              <a:rPr lang="en-US" dirty="0" smtClean="0"/>
              <a:t>Pietism</a:t>
            </a:r>
          </a:p>
          <a:p>
            <a:pPr lvl="1"/>
            <a:r>
              <a:rPr lang="en-US" dirty="0" smtClean="0"/>
              <a:t>Warm, emotional religion</a:t>
            </a:r>
          </a:p>
          <a:p>
            <a:pPr lvl="2"/>
            <a:r>
              <a:rPr lang="en-US" dirty="0" smtClean="0"/>
              <a:t>Enthusiasm in prayer, worship, and preaching</a:t>
            </a:r>
          </a:p>
          <a:p>
            <a:pPr lvl="1"/>
            <a:r>
              <a:rPr lang="en-US" dirty="0" smtClean="0"/>
              <a:t>Priesthood of all believers</a:t>
            </a:r>
          </a:p>
          <a:p>
            <a:pPr lvl="1"/>
            <a:r>
              <a:rPr lang="en-US" dirty="0" smtClean="0"/>
              <a:t>Power of </a:t>
            </a:r>
            <a:r>
              <a:rPr lang="en-US" dirty="0" err="1" smtClean="0"/>
              <a:t>christian</a:t>
            </a:r>
            <a:r>
              <a:rPr lang="en-US" dirty="0" smtClean="0"/>
              <a:t> rebirth</a:t>
            </a:r>
          </a:p>
          <a:p>
            <a:pPr lvl="1"/>
            <a:endParaRPr lang="en-US" dirty="0" smtClean="0"/>
          </a:p>
        </p:txBody>
      </p:sp>
      <p:pic>
        <p:nvPicPr>
          <p:cNvPr id="6146" name="Picture 2" descr="https://encrypted-tbn3.gstatic.com/images?q=tbn:ANd9GcQeH8E_9hwDMRicmweALsU1wSQSAgwvGCQrhkWWOswyhUqG_Zc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209800"/>
            <a:ext cx="2124075" cy="175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126976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Revival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Methodists </a:t>
            </a:r>
          </a:p>
          <a:p>
            <a:pPr lvl="1"/>
            <a:r>
              <a:rPr lang="en-US" dirty="0" smtClean="0"/>
              <a:t>Protestant revival movement</a:t>
            </a:r>
          </a:p>
          <a:p>
            <a:pPr lvl="1"/>
            <a:r>
              <a:rPr lang="en-US" dirty="0" smtClean="0"/>
              <a:t>John Wesley</a:t>
            </a:r>
          </a:p>
          <a:p>
            <a:r>
              <a:rPr lang="en-US" dirty="0" smtClean="0"/>
              <a:t>Wesley</a:t>
            </a:r>
          </a:p>
          <a:p>
            <a:pPr lvl="1"/>
            <a:r>
              <a:rPr lang="en-US" dirty="0" smtClean="0"/>
              <a:t>Started Methodists</a:t>
            </a:r>
          </a:p>
          <a:p>
            <a:pPr lvl="1"/>
            <a:r>
              <a:rPr lang="en-US" dirty="0" smtClean="0"/>
              <a:t>Intensely troubled about his own salvation</a:t>
            </a:r>
          </a:p>
          <a:p>
            <a:pPr lvl="1"/>
            <a:r>
              <a:rPr lang="en-US" dirty="0" smtClean="0"/>
              <a:t>Preacher</a:t>
            </a:r>
          </a:p>
          <a:p>
            <a:pPr lvl="1"/>
            <a:r>
              <a:rPr lang="en-US" dirty="0" smtClean="0"/>
              <a:t>40,000 sermons between 1750 and 1790</a:t>
            </a:r>
          </a:p>
          <a:p>
            <a:pPr lvl="1"/>
            <a:r>
              <a:rPr lang="en-US" dirty="0" smtClean="0"/>
              <a:t>Rejected Calvinist predestination</a:t>
            </a:r>
          </a:p>
          <a:p>
            <a:pPr lvl="1"/>
            <a:r>
              <a:rPr lang="en-US" dirty="0" smtClean="0"/>
              <a:t>Message=hope and joy, free will and universal salvation</a:t>
            </a:r>
          </a:p>
        </p:txBody>
      </p:sp>
      <p:pic>
        <p:nvPicPr>
          <p:cNvPr id="5122" name="Picture 2" descr="https://encrypted-tbn1.gstatic.com/images?q=tbn:ANd9GcTq6_HUZcCRKAyIWFLg_b_oe0Ylkc5JdP9wXKZka6DqwKvtxRq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066800"/>
            <a:ext cx="1790700" cy="2552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661708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Catholic Piety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than 95% of population attended Easter mass</a:t>
            </a:r>
          </a:p>
          <a:p>
            <a:r>
              <a:rPr lang="en-US" dirty="0" smtClean="0"/>
              <a:t>Church had integral role in daily life</a:t>
            </a:r>
          </a:p>
          <a:p>
            <a:r>
              <a:rPr lang="en-US" dirty="0" smtClean="0"/>
              <a:t>Saints days, processions, pilgrimages, and Palm Sunday</a:t>
            </a:r>
          </a:p>
          <a:p>
            <a:r>
              <a:rPr lang="en-US" dirty="0" smtClean="0"/>
              <a:t>Largely eliminated in reformed areas</a:t>
            </a:r>
            <a:endParaRPr lang="en-US" dirty="0"/>
          </a:p>
        </p:txBody>
      </p:sp>
      <p:pic>
        <p:nvPicPr>
          <p:cNvPr id="4098" name="Picture 2" descr="https://encrypted-tbn0.gstatic.com/images?q=tbn:ANd9GcS0h-K1VIvEXwYHEAXa_MpD-SJyvH5eFZgMxtZvBNqPI-TtfN-wGW66uJM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1" y="4178399"/>
            <a:ext cx="2209800" cy="26796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785443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Catholics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Jansenism</a:t>
            </a:r>
          </a:p>
          <a:p>
            <a:pPr lvl="1"/>
            <a:r>
              <a:rPr lang="en-US" dirty="0" smtClean="0"/>
              <a:t>Cornelius Jansen</a:t>
            </a:r>
          </a:p>
          <a:p>
            <a:pPr lvl="1"/>
            <a:r>
              <a:rPr lang="en-US" dirty="0" smtClean="0"/>
              <a:t>Bishop of Ypres</a:t>
            </a:r>
          </a:p>
          <a:p>
            <a:pPr lvl="1"/>
            <a:r>
              <a:rPr lang="en-US" dirty="0" smtClean="0"/>
              <a:t>Emphasized original sin</a:t>
            </a:r>
          </a:p>
          <a:p>
            <a:pPr lvl="1"/>
            <a:r>
              <a:rPr lang="en-US" dirty="0" smtClean="0"/>
              <a:t>Accepted predestination</a:t>
            </a:r>
          </a:p>
          <a:p>
            <a:pPr lvl="1"/>
            <a:r>
              <a:rPr lang="en-US" dirty="0" smtClean="0"/>
              <a:t>Followers particularly among the French 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3074" name="Picture 2" descr="https://encrypted-tbn1.gstatic.com/images?q=tbn:ANd9GcSq3vrywdsT9tR__-y4UwB8afXNMSIW7wxxahKVGXzYKkizz0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752600"/>
            <a:ext cx="1866900" cy="2286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272616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Marginal Beliefs and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Peasant</a:t>
            </a:r>
            <a:r>
              <a:rPr lang="en-US" dirty="0" smtClean="0"/>
              <a:t>s continue to hold obscure faiths</a:t>
            </a:r>
          </a:p>
          <a:p>
            <a:pPr lvl="1"/>
            <a:r>
              <a:rPr lang="en-US" dirty="0" smtClean="0"/>
              <a:t>Ordinary person combines Christianity with superstition</a:t>
            </a:r>
          </a:p>
          <a:p>
            <a:r>
              <a:rPr lang="en-US" dirty="0" smtClean="0"/>
              <a:t>Catholics believe Saints’ relics</a:t>
            </a:r>
            <a:r>
              <a:rPr lang="en-US" dirty="0" smtClean="0"/>
              <a:t> would bring luck and fortune</a:t>
            </a:r>
          </a:p>
          <a:p>
            <a:r>
              <a:rPr lang="en-US" dirty="0" smtClean="0"/>
              <a:t>French priests particularly  denounce paganism</a:t>
            </a:r>
          </a:p>
          <a:p>
            <a:pPr lvl="1"/>
            <a:r>
              <a:rPr lang="en-US" dirty="0" smtClean="0"/>
              <a:t>During lent peasants would jump over fires to bring good harvests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623545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Peasants saw attacks on their non-</a:t>
            </a:r>
            <a:r>
              <a:rPr lang="en-US" dirty="0" smtClean="0"/>
              <a:t>C</a:t>
            </a:r>
            <a:r>
              <a:rPr lang="en-US" dirty="0" smtClean="0"/>
              <a:t>hristian beliefs as incomprehensible</a:t>
            </a:r>
          </a:p>
          <a:p>
            <a:r>
              <a:rPr lang="en-US" dirty="0" smtClean="0"/>
              <a:t>Intellectual era saw an end to witches</a:t>
            </a:r>
          </a:p>
          <a:p>
            <a:pPr lvl="1"/>
            <a:r>
              <a:rPr lang="en-US" dirty="0" smtClean="0"/>
              <a:t>Common people still feared witches, but upper-class refused to prosecute them</a:t>
            </a:r>
          </a:p>
          <a:p>
            <a:pPr lvl="1"/>
            <a:r>
              <a:rPr lang="en-US" dirty="0" smtClean="0"/>
              <a:t>Last witch executed 1682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57293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272</Words>
  <Application>Microsoft Office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Religious Authority and Beliefs</vt:lpstr>
      <vt:lpstr>Some Background stuff</vt:lpstr>
      <vt:lpstr>Church Hierarchy</vt:lpstr>
      <vt:lpstr>Protestant Revival </vt:lpstr>
      <vt:lpstr>Revival cont.</vt:lpstr>
      <vt:lpstr>Catholic Piety</vt:lpstr>
      <vt:lpstr>Catholics cont.</vt:lpstr>
      <vt:lpstr>Marginal Beliefs and Practices</vt:lpstr>
      <vt:lpstr>Practices cont.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Religious Authority and Beliefs.</dc:title>
  <dc:creator>admin</dc:creator>
  <cp:lastModifiedBy>Larry Sippel</cp:lastModifiedBy>
  <cp:revision>13</cp:revision>
  <dcterms:created xsi:type="dcterms:W3CDTF">2012-12-06T16:18:28Z</dcterms:created>
  <dcterms:modified xsi:type="dcterms:W3CDTF">2012-12-14T02:58:20Z</dcterms:modified>
</cp:coreProperties>
</file>